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89" r:id="rId3"/>
    <p:sldId id="262" r:id="rId4"/>
    <p:sldId id="299" r:id="rId5"/>
    <p:sldId id="258" r:id="rId6"/>
    <p:sldId id="300" r:id="rId7"/>
    <p:sldId id="303" r:id="rId8"/>
    <p:sldId id="305" r:id="rId9"/>
    <p:sldId id="301" r:id="rId10"/>
    <p:sldId id="304" r:id="rId11"/>
    <p:sldId id="295" r:id="rId12"/>
    <p:sldId id="298" r:id="rId13"/>
    <p:sldId id="302" r:id="rId14"/>
    <p:sldId id="272" r:id="rId15"/>
    <p:sldId id="310" r:id="rId16"/>
    <p:sldId id="307" r:id="rId17"/>
    <p:sldId id="306" r:id="rId18"/>
    <p:sldId id="308" r:id="rId19"/>
    <p:sldId id="311" r:id="rId20"/>
  </p:sldIdLst>
  <p:sldSz cx="12192000" cy="6858000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9770DC5-4C80-8B49-8497-F34F2CD1A74C}">
          <p14:sldIdLst>
            <p14:sldId id="256"/>
            <p14:sldId id="289"/>
            <p14:sldId id="262"/>
            <p14:sldId id="299"/>
            <p14:sldId id="258"/>
            <p14:sldId id="300"/>
            <p14:sldId id="303"/>
            <p14:sldId id="305"/>
            <p14:sldId id="301"/>
            <p14:sldId id="304"/>
            <p14:sldId id="295"/>
            <p14:sldId id="298"/>
            <p14:sldId id="302"/>
            <p14:sldId id="272"/>
            <p14:sldId id="310"/>
            <p14:sldId id="307"/>
            <p14:sldId id="306"/>
            <p14:sldId id="308"/>
            <p14:sldId id="311"/>
          </p14:sldIdLst>
        </p14:section>
        <p14:section name="Blank Slides" id="{B76F161F-63A3-A04C-86FE-12DF9F3F2174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CD74"/>
    <a:srgbClr val="5DCAD1"/>
    <a:srgbClr val="1C21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88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7072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6CFA3028-5A5E-47BE-A4B9-5D1C68EED2D3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63638"/>
            <a:ext cx="5586413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80004"/>
            <a:ext cx="5642610" cy="366545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30"/>
            <a:ext cx="3056414" cy="467071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82D8D44B-C237-4379-B5DB-C63C42922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53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E0BD1-1F1B-4E50-85C4-F6A9C9C84A78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1C96-D3CF-49A1-A665-448BDBCAEE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809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E0BD1-1F1B-4E50-85C4-F6A9C9C84A78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1C96-D3CF-49A1-A665-448BDBCAEE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058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E0BD1-1F1B-4E50-85C4-F6A9C9C84A78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1C96-D3CF-49A1-A665-448BDBCAEE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54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E0BD1-1F1B-4E50-85C4-F6A9C9C84A78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1C96-D3CF-49A1-A665-448BDBCAEE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50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E0BD1-1F1B-4E50-85C4-F6A9C9C84A78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1C96-D3CF-49A1-A665-448BDBCAEE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77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E0BD1-1F1B-4E50-85C4-F6A9C9C84A78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1C96-D3CF-49A1-A665-448BDBCAEE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369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E0BD1-1F1B-4E50-85C4-F6A9C9C84A78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1C96-D3CF-49A1-A665-448BDBCAEE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973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E0BD1-1F1B-4E50-85C4-F6A9C9C84A78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1C96-D3CF-49A1-A665-448BDBCAEE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996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E0BD1-1F1B-4E50-85C4-F6A9C9C84A78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1C96-D3CF-49A1-A665-448BDBCAEE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752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E0BD1-1F1B-4E50-85C4-F6A9C9C84A78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1C96-D3CF-49A1-A665-448BDBCAEE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2262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E0BD1-1F1B-4E50-85C4-F6A9C9C84A78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E1C96-D3CF-49A1-A665-448BDBCAEE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226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E0BD1-1F1B-4E50-85C4-F6A9C9C84A78}" type="datetimeFigureOut">
              <a:rPr lang="en-US" smtClean="0"/>
              <a:t>12/1/2025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E1C96-D3CF-49A1-A665-448BDBCAEE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431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thetrailsatwoodlot@gmail.com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TheTrailsAtWoodlot@gmail.com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847" y="3429000"/>
            <a:ext cx="914400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en-US" sz="6700" spc="300" dirty="0">
                <a:solidFill>
                  <a:srgbClr val="F3CD74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The Trails at Woodlot</a:t>
            </a:r>
            <a:br>
              <a:rPr lang="en-US" sz="7200" spc="300" dirty="0">
                <a:solidFill>
                  <a:srgbClr val="F3CD74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</a:br>
            <a:r>
              <a:rPr lang="en-US" sz="6700" spc="300" dirty="0">
                <a:solidFill>
                  <a:srgbClr val="F3CD74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2025 ANNUAL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216859" y="5340429"/>
            <a:ext cx="12557269" cy="1655762"/>
          </a:xfrm>
        </p:spPr>
        <p:txBody>
          <a:bodyPr/>
          <a:lstStyle/>
          <a:p>
            <a:endParaRPr lang="en-US" dirty="0"/>
          </a:p>
          <a:p>
            <a:r>
              <a:rPr lang="en-US" sz="2800" dirty="0">
                <a:solidFill>
                  <a:schemeClr val="bg1"/>
                </a:solidFill>
              </a:rPr>
              <a:t>           Ken Budden &amp; Kathleen Plunkett, TAWL Co-Presidents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65B63E0-0D3D-364B-8FFA-79182361A07D}"/>
              </a:ext>
            </a:extLst>
          </p:cNvPr>
          <p:cNvSpPr txBox="1">
            <a:spLocks/>
          </p:cNvSpPr>
          <p:nvPr/>
        </p:nvSpPr>
        <p:spPr>
          <a:xfrm>
            <a:off x="10905566" y="708623"/>
            <a:ext cx="596623" cy="3723418"/>
          </a:xfrm>
          <a:prstGeom prst="rect">
            <a:avLst/>
          </a:prstGeom>
        </p:spPr>
        <p:txBody>
          <a:bodyPr vert="vert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r>
              <a:rPr lang="en-US" sz="12800" dirty="0">
                <a:solidFill>
                  <a:srgbClr val="5DCAD1"/>
                </a:solidFill>
              </a:rPr>
              <a:t>December 1, 2025</a:t>
            </a:r>
          </a:p>
        </p:txBody>
      </p:sp>
    </p:spTree>
    <p:extLst>
      <p:ext uri="{BB962C8B-B14F-4D97-AF65-F5344CB8AC3E}">
        <p14:creationId xmlns:p14="http://schemas.microsoft.com/office/powerpoint/2010/main" val="3761409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02F583-B25A-6277-E668-711A211E5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A747D02-C264-D2AC-2524-1DD34D45D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9666" y="1913020"/>
            <a:ext cx="8512668" cy="336884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</a:rPr>
              <a:t>Chairperson and members for Social Media Committee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</a:rPr>
              <a:t>Help to set up a private Facebook page for neighborhood recommendations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</a:rPr>
              <a:t>Backup webmaster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</a:rPr>
              <a:t>Two members for the Tree/Landscaping Committee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</a:rPr>
              <a:t>One member for the Welcoming Committee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32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3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1436B6F-F03F-D36A-9BF4-5C2E87FBF96B}"/>
              </a:ext>
            </a:extLst>
          </p:cNvPr>
          <p:cNvSpPr txBox="1">
            <a:spLocks/>
          </p:cNvSpPr>
          <p:nvPr/>
        </p:nvSpPr>
        <p:spPr>
          <a:xfrm>
            <a:off x="2267952" y="0"/>
            <a:ext cx="7808495" cy="16140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300" normalizeH="0" baseline="0" noProof="0" dirty="0">
                <a:ln>
                  <a:noFill/>
                </a:ln>
                <a:solidFill>
                  <a:srgbClr val="F3CD74"/>
                </a:solidFill>
                <a:effectLst/>
                <a:uLnTx/>
                <a:uFillTx/>
                <a:latin typeface="Franklin Gothic Medium" panose="020B0603020102020204" pitchFamily="34" charset="0"/>
                <a:ea typeface="+mj-ea"/>
                <a:cs typeface="Arial" panose="020B0604020202020204" pitchFamily="34" charset="0"/>
              </a:rPr>
              <a:t>VOLUNTEERS NEEDED</a:t>
            </a:r>
          </a:p>
        </p:txBody>
      </p:sp>
    </p:spTree>
    <p:extLst>
      <p:ext uri="{BB962C8B-B14F-4D97-AF65-F5344CB8AC3E}">
        <p14:creationId xmlns:p14="http://schemas.microsoft.com/office/powerpoint/2010/main" val="1674122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1988" y="2277646"/>
            <a:ext cx="5222507" cy="317867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Name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Street address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chemeClr val="bg1"/>
                </a:solidFill>
              </a:rPr>
              <a:t>Email Address</a:t>
            </a:r>
          </a:p>
          <a:p>
            <a:pPr lvl="1">
              <a:lnSpc>
                <a:spcPct val="150000"/>
              </a:lnSpc>
            </a:pPr>
            <a:r>
              <a:rPr lang="en-US" dirty="0">
                <a:solidFill>
                  <a:srgbClr val="F3CD74"/>
                </a:solidFill>
              </a:rPr>
              <a:t>1 or 2 email addresses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562578D-F3DB-C74E-A4D2-18FC9DD1FA7C}"/>
              </a:ext>
            </a:extLst>
          </p:cNvPr>
          <p:cNvSpPr txBox="1">
            <a:spLocks/>
          </p:cNvSpPr>
          <p:nvPr/>
        </p:nvSpPr>
        <p:spPr>
          <a:xfrm>
            <a:off x="6364705" y="577516"/>
            <a:ext cx="5311943" cy="13180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0" b="0" i="0" u="none" strike="noStrike" kern="1200" cap="none" spc="300" normalizeH="0" baseline="0" noProof="0" dirty="0">
              <a:ln>
                <a:noFill/>
              </a:ln>
              <a:solidFill>
                <a:srgbClr val="F3CD74"/>
              </a:solidFill>
              <a:effectLst/>
              <a:uLnTx/>
              <a:uFillTx/>
              <a:latin typeface="Franklin Gothic Medium" panose="020B0603020102020204" pitchFamily="34" charset="0"/>
              <a:ea typeface="+mj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300" normalizeH="0" baseline="0" noProof="0" dirty="0">
                <a:ln>
                  <a:noFill/>
                </a:ln>
                <a:solidFill>
                  <a:srgbClr val="F3CD74"/>
                </a:solidFill>
                <a:effectLst/>
                <a:uLnTx/>
                <a:uFillTx/>
                <a:latin typeface="Franklin Gothic Medium" panose="020B0603020102020204" pitchFamily="34" charset="0"/>
                <a:ea typeface="+mj-ea"/>
                <a:cs typeface="Arial" panose="020B0604020202020204" pitchFamily="34" charset="0"/>
              </a:rPr>
              <a:t>HOMEOWNERS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47399F5-2BF7-D015-F2CF-54F6C15CDA8B}"/>
              </a:ext>
            </a:extLst>
          </p:cNvPr>
          <p:cNvSpPr txBox="1"/>
          <p:nvPr/>
        </p:nvSpPr>
        <p:spPr>
          <a:xfrm>
            <a:off x="1052763" y="5658505"/>
            <a:ext cx="88973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Send email with this information to </a:t>
            </a:r>
            <a:r>
              <a:rPr lang="en-US" sz="2400" dirty="0">
                <a:solidFill>
                  <a:srgbClr val="F3CD7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thetrailsatwoodlot@gmail.com</a:t>
            </a:r>
            <a:endParaRPr lang="en-US" sz="2400" dirty="0">
              <a:solidFill>
                <a:srgbClr val="F3CD74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036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80F9730-8FD9-474E-BC81-6BC454CF066F}"/>
              </a:ext>
            </a:extLst>
          </p:cNvPr>
          <p:cNvSpPr txBox="1">
            <a:spLocks/>
          </p:cNvSpPr>
          <p:nvPr/>
        </p:nvSpPr>
        <p:spPr>
          <a:xfrm>
            <a:off x="1993941" y="958659"/>
            <a:ext cx="9394198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600" b="0" i="0" u="none" strike="noStrike" kern="1200" cap="none" spc="300" normalizeH="0" baseline="0" noProof="0" dirty="0">
                <a:ln>
                  <a:noFill/>
                </a:ln>
                <a:solidFill>
                  <a:srgbClr val="F3CD74"/>
                </a:solidFill>
                <a:effectLst/>
                <a:uLnTx/>
                <a:uFillTx/>
                <a:latin typeface="Franklin Gothic Medium" panose="020B0603020102020204" pitchFamily="34" charset="0"/>
                <a:ea typeface="+mj-ea"/>
                <a:cs typeface="Arial" panose="020B0604020202020204" pitchFamily="34" charset="0"/>
              </a:rPr>
              <a:t>QUESTIONS?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600" spc="300" dirty="0">
                <a:solidFill>
                  <a:srgbClr val="F3CD74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COMMENTS?</a:t>
            </a:r>
            <a:endParaRPr kumimoji="0" lang="en-US" sz="9600" b="0" i="0" u="none" strike="noStrike" kern="1200" cap="none" spc="300" normalizeH="0" baseline="0" noProof="0" dirty="0">
              <a:ln>
                <a:noFill/>
              </a:ln>
              <a:solidFill>
                <a:srgbClr val="F3CD74"/>
              </a:solidFill>
              <a:effectLst/>
              <a:uLnTx/>
              <a:uFillTx/>
              <a:latin typeface="Franklin Gothic Medium" panose="020B06030201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9EE518-4071-F849-8AF4-264E4BA4A5D4}"/>
              </a:ext>
            </a:extLst>
          </p:cNvPr>
          <p:cNvSpPr/>
          <p:nvPr/>
        </p:nvSpPr>
        <p:spPr>
          <a:xfrm>
            <a:off x="6003634" y="3852628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DCAD1"/>
              </a:buClr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6DE1DA-9A06-43F5-8794-B944246583AB}"/>
              </a:ext>
            </a:extLst>
          </p:cNvPr>
          <p:cNvSpPr txBox="1"/>
          <p:nvPr/>
        </p:nvSpPr>
        <p:spPr>
          <a:xfrm>
            <a:off x="3048210" y="3465241"/>
            <a:ext cx="5074274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Franklin Gothic Medium" panose="020B06030201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TheTrailsAtWoodlot@gmail.com</a:t>
            </a:r>
            <a:endParaRPr lang="en-US" sz="28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  <a:p>
            <a:endParaRPr lang="en-US" sz="28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Phone: </a:t>
            </a:r>
            <a:r>
              <a:rPr lang="en-US" sz="2800" b="0" i="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</a:rPr>
              <a:t>(443) 878-3554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Franklin Gothic Medium" panose="020B0603020102020204" pitchFamily="34" charset="0"/>
              </a:rPr>
              <a:t>TheTrailsatWoodlot.com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83781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111248-8A73-9382-55C2-4599FF0BF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B660790-4C0C-FAFC-8D02-0E0A1BC04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979" y="1929462"/>
            <a:ext cx="11460529" cy="372538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sz="2400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32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3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D9F3118-5A0E-5981-3A7F-1EC186F3E7D3}"/>
              </a:ext>
            </a:extLst>
          </p:cNvPr>
          <p:cNvSpPr txBox="1">
            <a:spLocks/>
          </p:cNvSpPr>
          <p:nvPr/>
        </p:nvSpPr>
        <p:spPr>
          <a:xfrm>
            <a:off x="1576880" y="173828"/>
            <a:ext cx="11528983" cy="1338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100" b="0" i="0" u="none" strike="noStrike" kern="1200" cap="none" spc="300" normalizeH="0" baseline="0" noProof="0" dirty="0">
                <a:ln>
                  <a:noFill/>
                </a:ln>
                <a:solidFill>
                  <a:srgbClr val="F3CD74"/>
                </a:solidFill>
                <a:effectLst/>
                <a:uLnTx/>
                <a:uFillTx/>
                <a:latin typeface="Franklin Gothic Medium" panose="020B0603020102020204" pitchFamily="34" charset="0"/>
                <a:ea typeface="+mj-ea"/>
                <a:cs typeface="Arial" panose="020B0604020202020204" pitchFamily="34" charset="0"/>
              </a:rPr>
              <a:t>		</a:t>
            </a:r>
            <a:r>
              <a:rPr kumimoji="0" lang="en-US" sz="4800" b="0" i="0" u="none" strike="noStrike" kern="1200" cap="none" spc="300" normalizeH="0" baseline="0" noProof="0" dirty="0">
                <a:ln>
                  <a:noFill/>
                </a:ln>
                <a:solidFill>
                  <a:srgbClr val="F3CD74"/>
                </a:solidFill>
                <a:effectLst/>
                <a:uLnTx/>
                <a:uFillTx/>
                <a:latin typeface="Franklin Gothic Medium" panose="020B0603020102020204" pitchFamily="34" charset="0"/>
                <a:ea typeface="+mj-ea"/>
                <a:cs typeface="Arial" panose="020B0604020202020204" pitchFamily="34" charset="0"/>
              </a:rPr>
              <a:t>BUDGET APPROVAL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300" normalizeH="0" baseline="0" noProof="0" dirty="0">
                <a:ln>
                  <a:noFill/>
                </a:ln>
                <a:solidFill>
                  <a:srgbClr val="F3CD74"/>
                </a:solidFill>
                <a:effectLst/>
                <a:uLnTx/>
                <a:uFillTx/>
                <a:latin typeface="Franklin Gothic Medium" panose="020B0603020102020204" pitchFamily="34" charset="0"/>
                <a:ea typeface="+mj-ea"/>
                <a:cs typeface="Arial" panose="020B0604020202020204" pitchFamily="34" charset="0"/>
              </a:rPr>
              <a:t>2026 PROPOSED ASSESSMENTS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DDCC136-9B87-5F84-363C-641B481AE52C}"/>
              </a:ext>
            </a:extLst>
          </p:cNvPr>
          <p:cNvSpPr txBox="1"/>
          <p:nvPr/>
        </p:nvSpPr>
        <p:spPr>
          <a:xfrm>
            <a:off x="2888477" y="2377022"/>
            <a:ext cx="6736783" cy="3277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800" dirty="0">
                <a:solidFill>
                  <a:schemeClr val="bg1"/>
                </a:solidFill>
              </a:rPr>
              <a:t>				</a:t>
            </a:r>
            <a:r>
              <a:rPr lang="en-US" sz="1800" b="1" dirty="0">
                <a:solidFill>
                  <a:schemeClr val="bg1"/>
                </a:solidFill>
              </a:rPr>
              <a:t>  Yearly		Quarterly</a:t>
            </a: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chemeClr val="bg1"/>
                </a:solidFill>
              </a:rPr>
              <a:t>2026 TH Assessment w/o driveway:	</a:t>
            </a:r>
            <a:r>
              <a:rPr lang="en-US" sz="1800" b="1" dirty="0">
                <a:solidFill>
                  <a:schemeClr val="bg1"/>
                </a:solidFill>
              </a:rPr>
              <a:t>$ 1,026.16</a:t>
            </a:r>
            <a:r>
              <a:rPr lang="en-US" sz="1800" dirty="0">
                <a:solidFill>
                  <a:schemeClr val="bg1"/>
                </a:solidFill>
              </a:rPr>
              <a:t>	</a:t>
            </a:r>
            <a:r>
              <a:rPr lang="en-US" b="1" dirty="0">
                <a:solidFill>
                  <a:schemeClr val="bg1"/>
                </a:solidFill>
              </a:rPr>
              <a:t>$  256.54 </a:t>
            </a:r>
            <a:r>
              <a:rPr lang="en-US" sz="1800" dirty="0">
                <a:solidFill>
                  <a:schemeClr val="bg1"/>
                </a:solidFill>
              </a:rPr>
              <a:t>	</a:t>
            </a:r>
            <a:r>
              <a:rPr lang="en-US" dirty="0">
                <a:solidFill>
                  <a:schemeClr val="bg1"/>
                </a:solidFill>
              </a:rPr>
              <a:t>  </a:t>
            </a:r>
          </a:p>
          <a:p>
            <a:r>
              <a:rPr lang="en-US" sz="1800" dirty="0">
                <a:solidFill>
                  <a:schemeClr val="bg1"/>
                </a:solidFill>
              </a:rPr>
              <a:t>2025 TH Assessment w/o driveway:</a:t>
            </a:r>
            <a:r>
              <a:rPr lang="en-US" dirty="0">
                <a:solidFill>
                  <a:schemeClr val="bg1"/>
                </a:solidFill>
              </a:rPr>
              <a:t> 	</a:t>
            </a:r>
            <a:r>
              <a:rPr lang="en-US" b="1" dirty="0">
                <a:solidFill>
                  <a:schemeClr val="bg1"/>
                </a:solidFill>
              </a:rPr>
              <a:t>$ 1,026.16</a:t>
            </a:r>
            <a:r>
              <a:rPr lang="en-US" sz="1800" dirty="0">
                <a:solidFill>
                  <a:schemeClr val="bg1"/>
                </a:solidFill>
              </a:rPr>
              <a:t>	</a:t>
            </a:r>
            <a:r>
              <a:rPr lang="en-US" sz="1800" b="1" dirty="0">
                <a:solidFill>
                  <a:schemeClr val="bg1"/>
                </a:solidFill>
              </a:rPr>
              <a:t>$</a:t>
            </a:r>
            <a:r>
              <a:rPr lang="en-US" sz="1800" dirty="0">
                <a:solidFill>
                  <a:schemeClr val="bg1"/>
                </a:solidFill>
              </a:rPr>
              <a:t>  </a:t>
            </a:r>
            <a:r>
              <a:rPr lang="en-US" b="1" dirty="0">
                <a:solidFill>
                  <a:schemeClr val="bg1"/>
                </a:solidFill>
              </a:rPr>
              <a:t>256.54</a:t>
            </a:r>
            <a:endParaRPr lang="en-US" sz="1800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	</a:t>
            </a:r>
          </a:p>
          <a:p>
            <a:r>
              <a:rPr lang="en-US" sz="1800" dirty="0">
                <a:solidFill>
                  <a:schemeClr val="bg1"/>
                </a:solidFill>
              </a:rPr>
              <a:t>2026 TH Assessment with driveway:	</a:t>
            </a:r>
            <a:r>
              <a:rPr lang="en-US" sz="1800" b="1" dirty="0">
                <a:solidFill>
                  <a:schemeClr val="bg1"/>
                </a:solidFill>
              </a:rPr>
              <a:t>$ 1,294.54</a:t>
            </a:r>
            <a:r>
              <a:rPr lang="en-US" sz="1800" dirty="0">
                <a:solidFill>
                  <a:schemeClr val="bg1"/>
                </a:solidFill>
              </a:rPr>
              <a:t>	</a:t>
            </a:r>
            <a:r>
              <a:rPr lang="en-US" b="1" dirty="0">
                <a:solidFill>
                  <a:schemeClr val="bg1"/>
                </a:solidFill>
              </a:rPr>
              <a:t>$   323.64</a:t>
            </a:r>
            <a:endParaRPr lang="en-US" sz="1800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2025 TH Assessment with driveway:	</a:t>
            </a:r>
            <a:r>
              <a:rPr lang="en-US" b="1" dirty="0">
                <a:solidFill>
                  <a:schemeClr val="bg1"/>
                </a:solidFill>
              </a:rPr>
              <a:t>$ 1,294.54 </a:t>
            </a: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b="1" dirty="0">
                <a:solidFill>
                  <a:schemeClr val="bg1"/>
                </a:solidFill>
              </a:rPr>
              <a:t>$   323.64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						</a:t>
            </a:r>
            <a:endParaRPr lang="en-US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800" dirty="0">
                <a:solidFill>
                  <a:schemeClr val="bg1"/>
                </a:solidFill>
              </a:rPr>
              <a:t>2026 SF Assessment:		</a:t>
            </a:r>
            <a:r>
              <a:rPr lang="en-US" sz="1800" b="1" dirty="0">
                <a:solidFill>
                  <a:schemeClr val="bg1"/>
                </a:solidFill>
              </a:rPr>
              <a:t>$    370.77</a:t>
            </a:r>
            <a:r>
              <a:rPr lang="en-US" dirty="0">
                <a:solidFill>
                  <a:schemeClr val="bg1"/>
                </a:solidFill>
              </a:rPr>
              <a:t>		      </a:t>
            </a:r>
          </a:p>
          <a:p>
            <a:r>
              <a:rPr lang="en-US" sz="1800" dirty="0">
                <a:solidFill>
                  <a:schemeClr val="bg1"/>
                </a:solidFill>
              </a:rPr>
              <a:t>2025 SF Assessment: 		</a:t>
            </a:r>
            <a:r>
              <a:rPr lang="en-US" sz="1800" b="1" dirty="0">
                <a:solidFill>
                  <a:schemeClr val="bg1"/>
                </a:solidFill>
              </a:rPr>
              <a:t>$    370.77</a:t>
            </a:r>
          </a:p>
          <a:p>
            <a:r>
              <a:rPr lang="en-US" dirty="0">
                <a:solidFill>
                  <a:schemeClr val="bg1"/>
                </a:solidFill>
              </a:rPr>
              <a:t>		</a:t>
            </a:r>
            <a:endParaRPr lang="en-US" sz="18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B26D81-E44D-B5FB-4BB3-610E44552ECE}"/>
              </a:ext>
            </a:extLst>
          </p:cNvPr>
          <p:cNvSpPr txBox="1"/>
          <p:nvPr/>
        </p:nvSpPr>
        <p:spPr>
          <a:xfrm>
            <a:off x="2572646" y="1636828"/>
            <a:ext cx="7368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pc="300" dirty="0">
                <a:solidFill>
                  <a:schemeClr val="accent6">
                    <a:lumMod val="60000"/>
                    <a:lumOff val="40000"/>
                  </a:schemeClr>
                </a:solidFill>
                <a:latin typeface="Franklin Gothic Medium" panose="020B0603020102020204" pitchFamily="34" charset="0"/>
                <a:ea typeface="+mj-ea"/>
                <a:cs typeface="Arial" panose="020B0604020202020204" pitchFamily="34" charset="0"/>
              </a:rPr>
              <a:t>Assessments</a:t>
            </a:r>
            <a:r>
              <a:rPr lang="en-US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600" spc="300" dirty="0">
                <a:solidFill>
                  <a:schemeClr val="accent6">
                    <a:lumMod val="60000"/>
                    <a:lumOff val="40000"/>
                  </a:schemeClr>
                </a:solidFill>
                <a:latin typeface="Franklin Gothic Medium" panose="020B0603020102020204" pitchFamily="34" charset="0"/>
                <a:ea typeface="+mj-ea"/>
                <a:cs typeface="Arial" panose="020B0604020202020204" pitchFamily="34" charset="0"/>
              </a:rPr>
              <a:t>remain the same!</a:t>
            </a:r>
          </a:p>
        </p:txBody>
      </p:sp>
    </p:spTree>
    <p:extLst>
      <p:ext uri="{BB962C8B-B14F-4D97-AF65-F5344CB8AC3E}">
        <p14:creationId xmlns:p14="http://schemas.microsoft.com/office/powerpoint/2010/main" val="3107160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C5D3CF6-70DD-51D1-E1AC-4D6EA144BA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132258"/>
              </p:ext>
            </p:extLst>
          </p:nvPr>
        </p:nvGraphicFramePr>
        <p:xfrm>
          <a:off x="1625600" y="441325"/>
          <a:ext cx="8940800" cy="5975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940684" imgH="5975360" progId="Excel.Sheet.12">
                  <p:embed/>
                </p:oleObj>
              </mc:Choice>
              <mc:Fallback>
                <p:oleObj name="Worksheet" r:id="rId3" imgW="8940684" imgH="5975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25600" y="441325"/>
                        <a:ext cx="8940800" cy="5975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728112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B073E3E-3E3F-DBB9-6460-59D1F9C12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03176AEB-6F4B-64A1-DC00-EA1BFF7EB2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5157364"/>
              </p:ext>
            </p:extLst>
          </p:nvPr>
        </p:nvGraphicFramePr>
        <p:xfrm>
          <a:off x="2533650" y="2309813"/>
          <a:ext cx="7124700" cy="223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7124809" imgH="2235045" progId="Excel.Sheet.12">
                  <p:embed/>
                </p:oleObj>
              </mc:Choice>
              <mc:Fallback>
                <p:oleObj name="Worksheet" r:id="rId3" imgW="7124809" imgH="223504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33650" y="2309813"/>
                        <a:ext cx="7124700" cy="2235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97200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8855D19-2C12-FE42-2FA0-539EF55F2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>
            <a:extLst>
              <a:ext uri="{FF2B5EF4-FFF2-40B4-BE49-F238E27FC236}">
                <a16:creationId xmlns:a16="http://schemas.microsoft.com/office/drawing/2014/main" id="{2345964E-3CD3-2AAF-477C-C18DBAC402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0" y="251243"/>
            <a:ext cx="9144000" cy="1054183"/>
          </a:xfrm>
        </p:spPr>
        <p:txBody>
          <a:bodyPr>
            <a:normAutofit/>
          </a:bodyPr>
          <a:lstStyle/>
          <a:p>
            <a:pPr lvl="0" algn="l">
              <a:spcBef>
                <a:spcPct val="0"/>
              </a:spcBef>
              <a:defRPr/>
            </a:pPr>
            <a:r>
              <a:rPr lang="en-US" sz="5400" spc="300" dirty="0">
                <a:solidFill>
                  <a:srgbClr val="F3CD74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	  BUDGET APPROVAL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208C2C-74A6-3496-FF67-3CA47426958B}"/>
              </a:ext>
            </a:extLst>
          </p:cNvPr>
          <p:cNvSpPr txBox="1"/>
          <p:nvPr/>
        </p:nvSpPr>
        <p:spPr>
          <a:xfrm>
            <a:off x="2051384" y="1810753"/>
            <a:ext cx="9143999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600" spc="300" dirty="0">
                <a:solidFill>
                  <a:schemeClr val="bg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2026 proposed budget emailed to homeowners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600" spc="300" dirty="0">
              <a:solidFill>
                <a:schemeClr val="bg1"/>
              </a:solidFill>
              <a:latin typeface="Franklin Gothic Medium" panose="020B06030201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600" spc="300" dirty="0">
                <a:solidFill>
                  <a:schemeClr val="bg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Any Questions?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600" spc="300" dirty="0">
              <a:solidFill>
                <a:schemeClr val="bg1"/>
              </a:solidFill>
              <a:latin typeface="Franklin Gothic Medium" panose="020B06030201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600" spc="300" dirty="0">
                <a:solidFill>
                  <a:schemeClr val="bg1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Vote to approve/disapprove 2026 budget</a:t>
            </a:r>
          </a:p>
        </p:txBody>
      </p:sp>
    </p:spTree>
    <p:extLst>
      <p:ext uri="{BB962C8B-B14F-4D97-AF65-F5344CB8AC3E}">
        <p14:creationId xmlns:p14="http://schemas.microsoft.com/office/powerpoint/2010/main" val="21619832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276B04A-6A9C-EE23-739B-B19FA50D4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9960DD9-9418-2C06-AFAE-1A1A73170E1C}"/>
              </a:ext>
            </a:extLst>
          </p:cNvPr>
          <p:cNvSpPr txBox="1">
            <a:spLocks/>
          </p:cNvSpPr>
          <p:nvPr/>
        </p:nvSpPr>
        <p:spPr>
          <a:xfrm>
            <a:off x="577516" y="200227"/>
            <a:ext cx="9980195" cy="15744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spc="300" dirty="0">
                <a:solidFill>
                  <a:srgbClr val="F3CD74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BOARD of DIRECTORS ELECTION</a:t>
            </a:r>
            <a:endParaRPr kumimoji="0" lang="en-US" sz="4800" b="0" i="0" u="none" strike="noStrike" kern="1200" cap="none" spc="300" normalizeH="0" baseline="0" noProof="0" dirty="0">
              <a:ln>
                <a:noFill/>
              </a:ln>
              <a:solidFill>
                <a:srgbClr val="F3CD74"/>
              </a:solidFill>
              <a:effectLst/>
              <a:uLnTx/>
              <a:uFillTx/>
              <a:latin typeface="Franklin Gothic Medium" panose="020B06030201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C856D6-060E-6D9B-8BE6-1BC6575CE9F4}"/>
              </a:ext>
            </a:extLst>
          </p:cNvPr>
          <p:cNvSpPr/>
          <p:nvPr/>
        </p:nvSpPr>
        <p:spPr>
          <a:xfrm>
            <a:off x="6003634" y="3852628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DCAD1"/>
              </a:buClr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E2105D0-D67F-EECF-4BA3-411411E093EC}"/>
              </a:ext>
            </a:extLst>
          </p:cNvPr>
          <p:cNvSpPr txBox="1"/>
          <p:nvPr/>
        </p:nvSpPr>
        <p:spPr>
          <a:xfrm>
            <a:off x="1797837" y="2423393"/>
            <a:ext cx="69921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Three candidates for three BoD positions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58D045-1B77-81F8-76BF-84B6DFDC8D5B}"/>
              </a:ext>
            </a:extLst>
          </p:cNvPr>
          <p:cNvSpPr txBox="1"/>
          <p:nvPr/>
        </p:nvSpPr>
        <p:spPr>
          <a:xfrm>
            <a:off x="2968789" y="3238506"/>
            <a:ext cx="443363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Manuela Better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Sue Brazzel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</a:rPr>
              <a:t>Rudy Lawrence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28D684-FE5F-B2EF-41FB-88E648ACBED8}"/>
              </a:ext>
            </a:extLst>
          </p:cNvPr>
          <p:cNvSpPr txBox="1"/>
          <p:nvPr/>
        </p:nvSpPr>
        <p:spPr>
          <a:xfrm>
            <a:off x="1323474" y="1537573"/>
            <a:ext cx="80551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Independent Election Auditor: Sharon Morgan</a:t>
            </a:r>
          </a:p>
        </p:txBody>
      </p:sp>
    </p:spTree>
    <p:extLst>
      <p:ext uri="{BB962C8B-B14F-4D97-AF65-F5344CB8AC3E}">
        <p14:creationId xmlns:p14="http://schemas.microsoft.com/office/powerpoint/2010/main" val="23168208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A74E61-4403-DB2D-6744-C16873685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644E50A-C943-2D09-EA57-769CCB366FC8}"/>
              </a:ext>
            </a:extLst>
          </p:cNvPr>
          <p:cNvSpPr txBox="1"/>
          <p:nvPr/>
        </p:nvSpPr>
        <p:spPr>
          <a:xfrm>
            <a:off x="2159668" y="159798"/>
            <a:ext cx="979370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US" sz="5400" spc="300" dirty="0">
                <a:solidFill>
                  <a:srgbClr val="F3CD74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HOA OFFICERS ELECTION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C1CFE8-C9AB-BBFE-83A5-6A5FA5AF3F0F}"/>
              </a:ext>
            </a:extLst>
          </p:cNvPr>
          <p:cNvSpPr txBox="1"/>
          <p:nvPr/>
        </p:nvSpPr>
        <p:spPr>
          <a:xfrm>
            <a:off x="422145" y="1739100"/>
            <a:ext cx="1134771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The officers will be elected at the January meeting of the BoD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The BoD elects the officers, the term is one year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A BoD member can also be an officer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There are currently 4 office positions:							President, Vice President, Secretary and Treasurer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The secretary just started in November to fill the vacant secretary position and she will continue in 2026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There is a candidate for Treasurer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Any volunteers for President or Vice-President?</a:t>
            </a:r>
          </a:p>
        </p:txBody>
      </p:sp>
    </p:spTree>
    <p:extLst>
      <p:ext uri="{BB962C8B-B14F-4D97-AF65-F5344CB8AC3E}">
        <p14:creationId xmlns:p14="http://schemas.microsoft.com/office/powerpoint/2010/main" val="36863579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5E9F9A-05BD-C9B0-95FD-4632A3303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FDF9B-80F4-1FB5-AB2E-5AE15C362F83}"/>
              </a:ext>
            </a:extLst>
          </p:cNvPr>
          <p:cNvSpPr txBox="1">
            <a:spLocks/>
          </p:cNvSpPr>
          <p:nvPr/>
        </p:nvSpPr>
        <p:spPr>
          <a:xfrm>
            <a:off x="3212431" y="1404391"/>
            <a:ext cx="7796463" cy="47064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70000"/>
              </a:lnSpc>
            </a:pPr>
            <a:r>
              <a:rPr lang="en-US" spc="300" dirty="0">
                <a:solidFill>
                  <a:srgbClr val="F3CD74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“</a:t>
            </a:r>
            <a:r>
              <a:rPr lang="en-US" b="0" i="0" dirty="0">
                <a:solidFill>
                  <a:srgbClr val="F3CD74"/>
                </a:solidFill>
                <a:effectLst/>
                <a:latin typeface="Franklin Gothic Medium" panose="020B0603020102020204" pitchFamily="34" charset="0"/>
              </a:rPr>
              <a:t>UNLESS SOMEONE LIKE YOU </a:t>
            </a:r>
          </a:p>
          <a:p>
            <a:pPr algn="ctr">
              <a:lnSpc>
                <a:spcPct val="170000"/>
              </a:lnSpc>
            </a:pPr>
            <a:r>
              <a:rPr lang="en-US" b="0" i="0">
                <a:solidFill>
                  <a:srgbClr val="F3CD74"/>
                </a:solidFill>
                <a:effectLst/>
                <a:latin typeface="Franklin Gothic Medium" panose="020B0603020102020204" pitchFamily="34" charset="0"/>
              </a:rPr>
              <a:t>CA</a:t>
            </a:r>
            <a:r>
              <a:rPr lang="en-US">
                <a:solidFill>
                  <a:srgbClr val="F3CD74"/>
                </a:solidFill>
                <a:latin typeface="Franklin Gothic Medium" panose="020B0603020102020204" pitchFamily="34" charset="0"/>
              </a:rPr>
              <a:t>RE</a:t>
            </a:r>
            <a:r>
              <a:rPr lang="en-US" b="0" i="0">
                <a:solidFill>
                  <a:srgbClr val="F3CD74"/>
                </a:solidFill>
                <a:effectLst/>
                <a:latin typeface="Franklin Gothic Medium" panose="020B0603020102020204" pitchFamily="34" charset="0"/>
              </a:rPr>
              <a:t>S  </a:t>
            </a:r>
            <a:r>
              <a:rPr lang="en-US" b="0" i="0" dirty="0">
                <a:solidFill>
                  <a:srgbClr val="F3CD74"/>
                </a:solidFill>
                <a:effectLst/>
                <a:latin typeface="Franklin Gothic Medium" panose="020B0603020102020204" pitchFamily="34" charset="0"/>
              </a:rPr>
              <a:t>A WHOLE AWFUL LOT, </a:t>
            </a:r>
          </a:p>
          <a:p>
            <a:pPr algn="ctr">
              <a:lnSpc>
                <a:spcPct val="170000"/>
              </a:lnSpc>
            </a:pPr>
            <a:r>
              <a:rPr lang="en-US" b="0" i="0" dirty="0">
                <a:solidFill>
                  <a:srgbClr val="F3CD74"/>
                </a:solidFill>
                <a:effectLst/>
                <a:latin typeface="Franklin Gothic Medium" panose="020B0603020102020204" pitchFamily="34" charset="0"/>
              </a:rPr>
              <a:t>NOTHING IS GOING TO GET BETTER. </a:t>
            </a:r>
          </a:p>
          <a:p>
            <a:pPr algn="ctr">
              <a:lnSpc>
                <a:spcPct val="170000"/>
              </a:lnSpc>
            </a:pPr>
            <a:r>
              <a:rPr lang="en-US" b="0" i="0" dirty="0">
                <a:solidFill>
                  <a:srgbClr val="F3CD74"/>
                </a:solidFill>
                <a:effectLst/>
                <a:latin typeface="Franklin Gothic Medium" panose="020B0603020102020204" pitchFamily="34" charset="0"/>
              </a:rPr>
              <a:t>IT’S NOT.” </a:t>
            </a:r>
          </a:p>
          <a:p>
            <a:pPr algn="ctr"/>
            <a:endParaRPr lang="en-US" dirty="0">
              <a:solidFill>
                <a:srgbClr val="F3CD74"/>
              </a:solidFill>
              <a:latin typeface="Franklin Gothic Medium" panose="020B0603020102020204" pitchFamily="34" charset="0"/>
            </a:endParaRPr>
          </a:p>
          <a:p>
            <a:pPr algn="ctr"/>
            <a:r>
              <a:rPr lang="en-US" b="1" i="0" dirty="0">
                <a:solidFill>
                  <a:schemeClr val="bg1"/>
                </a:solidFill>
                <a:effectLst/>
                <a:latin typeface="Franklin Gothic Medium" panose="020B0603020102020204" pitchFamily="34" charset="0"/>
              </a:rPr>
              <a:t>					– Dr. Seuss</a:t>
            </a:r>
            <a:endParaRPr lang="en-US" spc="300" dirty="0">
              <a:solidFill>
                <a:schemeClr val="bg1"/>
              </a:solidFill>
              <a:latin typeface="Franklin Gothic Medium" panose="020B0603020102020204" pitchFamily="34" charset="0"/>
              <a:cs typeface="Arial" panose="020B0604020202020204" pitchFamily="34" charset="0"/>
            </a:endParaRPr>
          </a:p>
          <a:p>
            <a:pPr algn="r"/>
            <a:endParaRPr lang="en-US" sz="6000" spc="300" dirty="0">
              <a:solidFill>
                <a:schemeClr val="bg1"/>
              </a:solidFill>
              <a:latin typeface="Franklin Gothic Medium" panose="020B0603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810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0A7B033-527D-4FE1-AF72-12903994EEA5}"/>
              </a:ext>
            </a:extLst>
          </p:cNvPr>
          <p:cNvSpPr txBox="1"/>
          <p:nvPr/>
        </p:nvSpPr>
        <p:spPr>
          <a:xfrm>
            <a:off x="2408068" y="159798"/>
            <a:ext cx="938147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US" sz="5400" spc="300" dirty="0">
                <a:solidFill>
                  <a:srgbClr val="F3CD74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THE TRAILS AT WOODLOT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658769-A321-478B-9311-3EF1AF113925}"/>
              </a:ext>
            </a:extLst>
          </p:cNvPr>
          <p:cNvSpPr txBox="1"/>
          <p:nvPr/>
        </p:nvSpPr>
        <p:spPr>
          <a:xfrm>
            <a:off x="422145" y="1739100"/>
            <a:ext cx="1134771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Developed in 1995 - 66 Acres – A Columbia Association “Outparcel”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Comprised of 90 Single Family Homes &amp; 32 Townhomes (17 w/ Driveways)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Surrounded by the Middle Patuxent Environmental Area - 1,021 Acres of Parkland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Self-managed since 2015 – We have hired a local, family-owned management company to help the BoD in 2026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SMR Accounting &amp; Bookkeeping provided Accounting/Admin Support in 2025.  Thank you, Stacey Haynie and Carole Knister!</a:t>
            </a:r>
          </a:p>
          <a:p>
            <a:endParaRPr lang="en-US" sz="2800" dirty="0">
              <a:solidFill>
                <a:srgbClr val="5DCAD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9685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6A045D-7073-B747-96FA-EAFA6562A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0053" y="1528011"/>
            <a:ext cx="8329292" cy="4872789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Three Board members – Serve a 1-year term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Election is held at the annual meeting in December.  The 2025 Board:</a:t>
            </a:r>
          </a:p>
          <a:p>
            <a:pPr lvl="1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Sue Brazzel</a:t>
            </a:r>
          </a:p>
          <a:p>
            <a:pPr lvl="1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Mary Lou Carlson</a:t>
            </a:r>
          </a:p>
          <a:p>
            <a:pPr lvl="1">
              <a:lnSpc>
                <a:spcPct val="150000"/>
              </a:lnSpc>
            </a:pPr>
            <a:r>
              <a:rPr lang="en-US" sz="2800" dirty="0">
                <a:solidFill>
                  <a:schemeClr val="bg1"/>
                </a:solidFill>
              </a:rPr>
              <a:t>Carlisa Drew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>
                <a:solidFill>
                  <a:schemeClr val="bg1"/>
                </a:solidFill>
              </a:rPr>
              <a:t>Thank you - Sue, Mary Lou and Carlisa!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3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FCCAD57-8A70-1E40-855E-7E998DF1307E}"/>
              </a:ext>
            </a:extLst>
          </p:cNvPr>
          <p:cNvSpPr txBox="1">
            <a:spLocks/>
          </p:cNvSpPr>
          <p:nvPr/>
        </p:nvSpPr>
        <p:spPr>
          <a:xfrm>
            <a:off x="1937437" y="308767"/>
            <a:ext cx="7790095" cy="10304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spc="300" dirty="0">
                <a:solidFill>
                  <a:srgbClr val="F3CD74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BOARD OF DIRECTORS</a:t>
            </a:r>
          </a:p>
        </p:txBody>
      </p:sp>
    </p:spTree>
    <p:extLst>
      <p:ext uri="{BB962C8B-B14F-4D97-AF65-F5344CB8AC3E}">
        <p14:creationId xmlns:p14="http://schemas.microsoft.com/office/powerpoint/2010/main" val="3999286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80F9730-8FD9-474E-BC81-6BC454CF066F}"/>
              </a:ext>
            </a:extLst>
          </p:cNvPr>
          <p:cNvSpPr txBox="1">
            <a:spLocks/>
          </p:cNvSpPr>
          <p:nvPr/>
        </p:nvSpPr>
        <p:spPr>
          <a:xfrm>
            <a:off x="2330825" y="1862463"/>
            <a:ext cx="9394198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600" b="0" i="0" u="none" strike="noStrike" kern="1200" cap="none" spc="300" normalizeH="0" baseline="0" noProof="0" dirty="0">
              <a:ln>
                <a:noFill/>
              </a:ln>
              <a:solidFill>
                <a:srgbClr val="F3CD74"/>
              </a:solidFill>
              <a:effectLst/>
              <a:uLnTx/>
              <a:uFillTx/>
              <a:latin typeface="Franklin Gothic Medium" panose="020B06030201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9EE518-4071-F849-8AF4-264E4BA4A5D4}"/>
              </a:ext>
            </a:extLst>
          </p:cNvPr>
          <p:cNvSpPr/>
          <p:nvPr/>
        </p:nvSpPr>
        <p:spPr>
          <a:xfrm>
            <a:off x="6003634" y="3852628"/>
            <a:ext cx="1847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DCAD1"/>
              </a:buClr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97ED66-E4BB-4C9B-A80A-91E6F3E059AA}"/>
              </a:ext>
            </a:extLst>
          </p:cNvPr>
          <p:cNvSpPr txBox="1"/>
          <p:nvPr/>
        </p:nvSpPr>
        <p:spPr>
          <a:xfrm flipH="1">
            <a:off x="1674958" y="92173"/>
            <a:ext cx="8381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solidFill>
                  <a:srgbClr val="F3CD74"/>
                </a:solidFill>
                <a:latin typeface="Franklin Gothic Medium" panose="020B0603020102020204" pitchFamily="34" charset="0"/>
              </a:rPr>
              <a:t>2025 HOA VOLUNTEERS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08F746-26E6-43A0-999C-6DD24DBCD22A}"/>
              </a:ext>
            </a:extLst>
          </p:cNvPr>
          <p:cNvSpPr txBox="1"/>
          <p:nvPr/>
        </p:nvSpPr>
        <p:spPr>
          <a:xfrm>
            <a:off x="712225" y="1015503"/>
            <a:ext cx="10307467" cy="5626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Officers: Ken Budden &amp; Kathleen Plunkett (Co-Presidents)</a:t>
            </a:r>
          </a:p>
          <a:p>
            <a:pPr>
              <a:lnSpc>
                <a:spcPct val="150000"/>
              </a:lnSpc>
            </a:pPr>
            <a:r>
              <a:rPr lang="en-US" sz="2200" dirty="0">
                <a:solidFill>
                  <a:schemeClr val="bg1"/>
                </a:solidFill>
              </a:rPr>
              <a:t>      Sue Brazzel (VP), Ken Budden (Sec), Mary Lou Carlson (Treas)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Officers elected by the Board of Directors at January meeting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Architectural Committee: Joan Misencik, Chairperson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Townhouse Advisory Committee (TAC): Donna Myers, Chairperson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Social Committee: Hannah Sheer Naff, Chairperson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Social Media: Vacant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Trees/Landscaping: Bob Hartranft, Chairperson through August, Brad Bernstein for the rest of the year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Webmaster: Kathleen Plunkett, Chairperson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Welcoming Committee: Mindy Gorelik, Chairperson</a:t>
            </a:r>
          </a:p>
        </p:txBody>
      </p:sp>
    </p:spTree>
    <p:extLst>
      <p:ext uri="{BB962C8B-B14F-4D97-AF65-F5344CB8AC3E}">
        <p14:creationId xmlns:p14="http://schemas.microsoft.com/office/powerpoint/2010/main" val="40349440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>
            <a:extLst>
              <a:ext uri="{FF2B5EF4-FFF2-40B4-BE49-F238E27FC236}">
                <a16:creationId xmlns:a16="http://schemas.microsoft.com/office/drawing/2014/main" id="{0F4AC538-1419-1C42-BE57-4513C21522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1658" y="153384"/>
            <a:ext cx="9391395" cy="7357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spc="300" dirty="0">
                <a:solidFill>
                  <a:srgbClr val="F3CD74"/>
                </a:solidFill>
                <a:latin typeface="Franklin Gothic Medium" panose="020B0603020102020204" pitchFamily="34" charset="0"/>
                <a:cs typeface="Arial" panose="020B0604020202020204" pitchFamily="34" charset="0"/>
              </a:rPr>
              <a:t>YEARLY ACCOMPLISHMENTS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7C47473-3B3B-480B-9D45-54A705A459B6}"/>
              </a:ext>
            </a:extLst>
          </p:cNvPr>
          <p:cNvSpPr txBox="1"/>
          <p:nvPr/>
        </p:nvSpPr>
        <p:spPr>
          <a:xfrm>
            <a:off x="1222097" y="919251"/>
            <a:ext cx="9205478" cy="6488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 Work with CPA to prepare and submit taxes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 Collect assessments, consult lawyer for legal issues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 Prepare and summit Annual Report to Maryland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Contracts &amp; Bills: Insurance, Mowing, Tree maintenance, 	BGE, Website, Zoom, Snow removal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 Gift Baskets, Social Events, Architecture Review, Spring Clean Up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 Manage bank accounts, operational and reserve funds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 TH – maintain streets, sidewalks, curbs &amp; driveways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800" dirty="0">
                <a:solidFill>
                  <a:schemeClr val="bg1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726240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6A045D-7073-B747-96FA-EAFA6562A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384" y="1249898"/>
            <a:ext cx="11229995" cy="54699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Paved upper townhouse street, fixed curbs and sidewalks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Front Entry Signs: Installed electric lighting for the new TAWL sign. Cleaned and repaired both signs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Architectural Committee performed annual property inspections, notified owners of  violations, checked for compliance, and reviewed /approved many applications for improvements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Welcome baskets distributed to new neighbors (including HOA welcome letter, CA Maps &amp; household gifts)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Renewed 3-year landscaping and snow removal contract with Liberty Landscaping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Contracted for tree maintenance and removal as needed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Contracted to do yearly maintenance for trees planted in 2023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Annual picnic, Movie Night, Halloween Party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2900" dirty="0">
              <a:solidFill>
                <a:schemeClr val="bg1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3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3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FCCAD57-8A70-1E40-855E-7E998DF1307E}"/>
              </a:ext>
            </a:extLst>
          </p:cNvPr>
          <p:cNvSpPr txBox="1">
            <a:spLocks/>
          </p:cNvSpPr>
          <p:nvPr/>
        </p:nvSpPr>
        <p:spPr>
          <a:xfrm>
            <a:off x="1585675" y="198520"/>
            <a:ext cx="11108349" cy="10513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300" normalizeH="0" baseline="0" noProof="0" dirty="0">
                <a:ln>
                  <a:noFill/>
                </a:ln>
                <a:solidFill>
                  <a:srgbClr val="F3CD74"/>
                </a:solidFill>
                <a:effectLst/>
                <a:uLnTx/>
                <a:uFillTx/>
                <a:latin typeface="Franklin Gothic Medium" panose="020B0603020102020204" pitchFamily="34" charset="0"/>
                <a:ea typeface="+mj-ea"/>
                <a:cs typeface="Arial" panose="020B0604020202020204" pitchFamily="34" charset="0"/>
              </a:rPr>
              <a:t>2025 ACCOMPLISHMENTS</a:t>
            </a:r>
          </a:p>
        </p:txBody>
      </p:sp>
    </p:spTree>
    <p:extLst>
      <p:ext uri="{BB962C8B-B14F-4D97-AF65-F5344CB8AC3E}">
        <p14:creationId xmlns:p14="http://schemas.microsoft.com/office/powerpoint/2010/main" val="1969063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59711B-2343-9B2A-9478-25A56C025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3C38C09-000E-BFD4-E15C-8FD802454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384" y="1249898"/>
            <a:ext cx="10249421" cy="54699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Restarted TAWL Newsletter, The TAWL Trail Guide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Sent BoD Meeting invitation to all HOA members each month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Prioritized the TH driveways for replacement and repaved 2 driveways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Conducted Tree survey on HOA property and posted results on TAWL website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Contracted with a web maintenance company to make changes to the website Reviewed and Updated web pages and policies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Consolidated banks accounts and created separate account for the THs with driveways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Zoom meeting for TAWL with Johns Hopkins Howard County Medical Center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Working on private Facebook page for neighborhood recommendations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Researched HOA management companies and executed contract with </a:t>
            </a:r>
            <a:r>
              <a:rPr lang="en-US" sz="2200" dirty="0" err="1">
                <a:solidFill>
                  <a:schemeClr val="bg1"/>
                </a:solidFill>
              </a:rPr>
              <a:t>ProCom</a:t>
            </a:r>
            <a:r>
              <a:rPr lang="en-US" sz="2200" dirty="0">
                <a:solidFill>
                  <a:schemeClr val="bg1"/>
                </a:solidFill>
              </a:rPr>
              <a:t> for HOA management in 2026</a:t>
            </a:r>
          </a:p>
          <a:p>
            <a:pPr marL="0" indent="0">
              <a:lnSpc>
                <a:spcPct val="150000"/>
              </a:lnSpc>
              <a:buNone/>
            </a:pPr>
            <a:endParaRPr lang="en-US" sz="3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3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7B6536-A433-9134-8F02-4FBB11FABEA0}"/>
              </a:ext>
            </a:extLst>
          </p:cNvPr>
          <p:cNvSpPr txBox="1">
            <a:spLocks/>
          </p:cNvSpPr>
          <p:nvPr/>
        </p:nvSpPr>
        <p:spPr>
          <a:xfrm>
            <a:off x="1585675" y="198520"/>
            <a:ext cx="11108349" cy="10513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300" normalizeH="0" baseline="0" noProof="0" dirty="0">
                <a:ln>
                  <a:noFill/>
                </a:ln>
                <a:solidFill>
                  <a:srgbClr val="F3CD74"/>
                </a:solidFill>
                <a:effectLst/>
                <a:uLnTx/>
                <a:uFillTx/>
                <a:latin typeface="Franklin Gothic Medium" panose="020B0603020102020204" pitchFamily="34" charset="0"/>
                <a:ea typeface="+mj-ea"/>
                <a:cs typeface="Arial" panose="020B0604020202020204" pitchFamily="34" charset="0"/>
              </a:rPr>
              <a:t>2025 ACCOMPLISHMENTS</a:t>
            </a:r>
          </a:p>
        </p:txBody>
      </p:sp>
    </p:spTree>
    <p:extLst>
      <p:ext uri="{BB962C8B-B14F-4D97-AF65-F5344CB8AC3E}">
        <p14:creationId xmlns:p14="http://schemas.microsoft.com/office/powerpoint/2010/main" val="2129666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484B72-4BF3-D9FC-5CDC-CA3E3C710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985C603-4B24-49A8-7099-EF880BD5E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384" y="1249898"/>
            <a:ext cx="10249421" cy="546999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Homeowners can pay assessments online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Recommendations of contractors for many HOA functions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Collection and evaluation of contractor proposals for HOA work and present pros/cons and recommendations to the HOA Board of Directors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Weekly visits to the neighborhood to see if anything needs to be done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Pay HOA bills as approved by the BoD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Less volunteer time needed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We can take advantage of their connections and experience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200" dirty="0">
                <a:solidFill>
                  <a:schemeClr val="bg1"/>
                </a:solidFill>
              </a:rPr>
              <a:t>We are supporting a local, small, family business</a:t>
            </a:r>
          </a:p>
          <a:p>
            <a:pPr marL="0" indent="0">
              <a:lnSpc>
                <a:spcPct val="150000"/>
              </a:lnSpc>
              <a:buNone/>
            </a:pPr>
            <a:endParaRPr lang="en-US" sz="3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3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39A808A-6B61-7EE6-B722-C6D6F974990E}"/>
              </a:ext>
            </a:extLst>
          </p:cNvPr>
          <p:cNvSpPr txBox="1">
            <a:spLocks/>
          </p:cNvSpPr>
          <p:nvPr/>
        </p:nvSpPr>
        <p:spPr>
          <a:xfrm>
            <a:off x="1585675" y="198520"/>
            <a:ext cx="11108349" cy="10513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300" normalizeH="0" baseline="0" noProof="0" dirty="0">
                <a:ln>
                  <a:noFill/>
                </a:ln>
                <a:solidFill>
                  <a:srgbClr val="F3CD74"/>
                </a:solidFill>
                <a:effectLst/>
                <a:uLnTx/>
                <a:uFillTx/>
                <a:latin typeface="Franklin Gothic Medium" panose="020B0603020102020204" pitchFamily="34" charset="0"/>
                <a:ea typeface="+mj-ea"/>
                <a:cs typeface="Arial" panose="020B0604020202020204" pitchFamily="34" charset="0"/>
              </a:rPr>
              <a:t>ADVANTAGES of </a:t>
            </a:r>
            <a:r>
              <a:rPr kumimoji="0" lang="en-US" sz="5400" b="0" i="0" u="none" strike="noStrike" kern="1200" cap="none" spc="300" normalizeH="0" baseline="0" noProof="0" dirty="0" err="1">
                <a:ln>
                  <a:noFill/>
                </a:ln>
                <a:solidFill>
                  <a:srgbClr val="F3CD74"/>
                </a:solidFill>
                <a:effectLst/>
                <a:uLnTx/>
                <a:uFillTx/>
                <a:latin typeface="Franklin Gothic Medium" panose="020B0603020102020204" pitchFamily="34" charset="0"/>
                <a:ea typeface="+mj-ea"/>
                <a:cs typeface="Arial" panose="020B0604020202020204" pitchFamily="34" charset="0"/>
              </a:rPr>
              <a:t>ProCom</a:t>
            </a:r>
            <a:endParaRPr kumimoji="0" lang="en-US" sz="5400" b="0" i="0" u="none" strike="noStrike" kern="1200" cap="none" spc="300" normalizeH="0" baseline="0" noProof="0" dirty="0">
              <a:ln>
                <a:noFill/>
              </a:ln>
              <a:solidFill>
                <a:srgbClr val="F3CD74"/>
              </a:solidFill>
              <a:effectLst/>
              <a:uLnTx/>
              <a:uFillTx/>
              <a:latin typeface="Franklin Gothic Medium" panose="020B06030201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7462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6A045D-7073-B747-96FA-EAFA6562A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902" y="1131054"/>
            <a:ext cx="11242606" cy="564488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</a:rPr>
              <a:t>Encourage and increase resident involvement and provide opportunities for residents to build community with neighbors (Continue social events: Picnics, movie nights, food truck nights)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</a:rPr>
              <a:t>Continue to encourage all homeowners to attend monthly BOD meetings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</a:rPr>
              <a:t>Perform Reserve Study which is due in 2026</a:t>
            </a:r>
          </a:p>
          <a:p>
            <a:pPr>
              <a:lnSpc>
                <a:spcPct val="10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</a:rPr>
              <a:t>See if SF homeowners want to investigate the possibility of hiring a contractor to repave SF driveways at owners’ expense but with a bulk discount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</a:rPr>
              <a:t>Continue to increase reserve funds for driveway and paving projects at townhomes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</a:rPr>
              <a:t>Community cleanup – April 2026 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</a:rPr>
              <a:t>Annual Property Inspections – May/June 2026 with follow-up in August/September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chemeClr val="bg1"/>
                </a:solidFill>
              </a:rPr>
              <a:t>Continue to maintain and improve our website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32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3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FCCAD57-8A70-1E40-855E-7E998DF1307E}"/>
              </a:ext>
            </a:extLst>
          </p:cNvPr>
          <p:cNvSpPr txBox="1">
            <a:spLocks/>
          </p:cNvSpPr>
          <p:nvPr/>
        </p:nvSpPr>
        <p:spPr>
          <a:xfrm>
            <a:off x="2957275" y="-458974"/>
            <a:ext cx="11108349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0" u="none" strike="noStrike" kern="1200" cap="none" spc="300" normalizeH="0" baseline="0" noProof="0" dirty="0">
                <a:ln>
                  <a:noFill/>
                </a:ln>
                <a:solidFill>
                  <a:srgbClr val="F3CD74"/>
                </a:solidFill>
                <a:effectLst/>
                <a:uLnTx/>
                <a:uFillTx/>
                <a:latin typeface="Franklin Gothic Medium" panose="020B0603020102020204" pitchFamily="34" charset="0"/>
                <a:ea typeface="+mj-ea"/>
                <a:cs typeface="Arial" panose="020B0604020202020204" pitchFamily="34" charset="0"/>
              </a:rPr>
              <a:t>PLANS FOR 2026	</a:t>
            </a:r>
          </a:p>
        </p:txBody>
      </p:sp>
    </p:spTree>
    <p:extLst>
      <p:ext uri="{BB962C8B-B14F-4D97-AF65-F5344CB8AC3E}">
        <p14:creationId xmlns:p14="http://schemas.microsoft.com/office/powerpoint/2010/main" val="2843938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11199</TotalTime>
  <Words>1077</Words>
  <Application>Microsoft Office PowerPoint</Application>
  <PresentationFormat>Widescreen</PresentationFormat>
  <Paragraphs>147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Franklin Gothic Medium</vt:lpstr>
      <vt:lpstr>Wingdings</vt:lpstr>
      <vt:lpstr>Office Theme</vt:lpstr>
      <vt:lpstr>Worksheet</vt:lpstr>
      <vt:lpstr>The Trails at Woodlot 2025 ANNUAL MEETING</vt:lpstr>
      <vt:lpstr>PowerPoint Presentation</vt:lpstr>
      <vt:lpstr>PowerPoint Presentation</vt:lpstr>
      <vt:lpstr>PowerPoint Presentation</vt:lpstr>
      <vt:lpstr>YEARLY ACCOMPLISHMENTS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U.S. Department of Defense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Kaiser, Jayne</dc:creator>
  <cp:lastModifiedBy>Kathleen Plunkett</cp:lastModifiedBy>
  <cp:revision>209</cp:revision>
  <cp:lastPrinted>2025-01-15T00:54:06Z</cp:lastPrinted>
  <dcterms:created xsi:type="dcterms:W3CDTF">2019-10-29T11:03:47Z</dcterms:created>
  <dcterms:modified xsi:type="dcterms:W3CDTF">2025-12-01T23:23:30Z</dcterms:modified>
</cp:coreProperties>
</file>